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68" r:id="rId5"/>
    <p:sldId id="266" r:id="rId6"/>
    <p:sldId id="272" r:id="rId7"/>
    <p:sldId id="275" r:id="rId8"/>
    <p:sldId id="284" r:id="rId9"/>
    <p:sldId id="278" r:id="rId10"/>
    <p:sldId id="279" r:id="rId11"/>
    <p:sldId id="283" r:id="rId12"/>
    <p:sldId id="287" r:id="rId13"/>
    <p:sldId id="281" r:id="rId14"/>
    <p:sldId id="282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ate" panose="020B0604020202020204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/KGu3vTN6XpYS4WjM1//v75Ju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BB8BDA-86EE-4215-8D52-45037B8117F6}">
  <a:tblStyle styleId="{17BB8BDA-86EE-4215-8D52-45037B8117F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07E320-D588-4A7E-A125-745E175FD5C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0906393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0906393a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10906393a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24"/>
          <p:cNvCxnSpPr/>
          <p:nvPr/>
        </p:nvCxnSpPr>
        <p:spPr>
          <a:xfrm>
            <a:off x="1509005" y="4172084"/>
            <a:ext cx="0" cy="760288"/>
          </a:xfrm>
          <a:prstGeom prst="straightConnector1">
            <a:avLst/>
          </a:prstGeom>
          <a:noFill/>
          <a:ln w="19050" cap="flat" cmpd="sng">
            <a:solidFill>
              <a:srgbClr val="D844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24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0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>
            <a:spLocks noGrp="1"/>
          </p:cNvSpPr>
          <p:nvPr>
            <p:ph type="pic" idx="2"/>
          </p:nvPr>
        </p:nvSpPr>
        <p:spPr>
          <a:xfrm>
            <a:off x="6742557" y="821836"/>
            <a:ext cx="4405503" cy="5066346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24"/>
          <p:cNvSpPr/>
          <p:nvPr/>
        </p:nvSpPr>
        <p:spPr>
          <a:xfrm>
            <a:off x="7441324" y="5568778"/>
            <a:ext cx="829927" cy="949454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>
            <a:spLocks noGrp="1"/>
          </p:cNvSpPr>
          <p:nvPr>
            <p:ph type="chart" idx="2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/>
          <p:nvPr/>
        </p:nvSpPr>
        <p:spPr>
          <a:xfrm flipH="1">
            <a:off x="769290" y="491100"/>
            <a:ext cx="1886361" cy="2213189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8"/>
          <p:cNvSpPr/>
          <p:nvPr/>
        </p:nvSpPr>
        <p:spPr>
          <a:xfrm flipH="1">
            <a:off x="783145" y="4057904"/>
            <a:ext cx="1886359" cy="2213189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0F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8"/>
          <p:cNvSpPr/>
          <p:nvPr/>
        </p:nvSpPr>
        <p:spPr>
          <a:xfrm flipH="1">
            <a:off x="0" y="3709992"/>
            <a:ext cx="1157948" cy="1502830"/>
          </a:xfrm>
          <a:custGeom>
            <a:avLst/>
            <a:gdLst/>
            <a:ahLst/>
            <a:cxnLst/>
            <a:rect l="l" t="t" r="r" b="b"/>
            <a:pathLst>
              <a:path w="1157948" h="1502830" extrusionOk="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8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>
            <a:spLocks noGrp="1"/>
          </p:cNvSpPr>
          <p:nvPr>
            <p:ph type="pic" idx="3"/>
          </p:nvPr>
        </p:nvSpPr>
        <p:spPr>
          <a:xfrm>
            <a:off x="1788170" y="2296125"/>
            <a:ext cx="1886360" cy="21446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 descr="Click icon to add picture"/>
          <p:cNvSpPr txBox="1">
            <a:spLocks noGrp="1"/>
          </p:cNvSpPr>
          <p:nvPr>
            <p:ph type="body" idx="4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5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">
  <p:cSld name="4 Team Member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>
            <a:spLocks noGrp="1"/>
          </p:cNvSpPr>
          <p:nvPr>
            <p:ph type="pic" idx="2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77" name="Google Shape;77;p31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body" idx="3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>
            <a:spLocks noGrp="1"/>
          </p:cNvSpPr>
          <p:nvPr>
            <p:ph type="pic" idx="4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80" name="Google Shape;80;p31" descr="Click icon to add picture"/>
          <p:cNvSpPr txBox="1">
            <a:spLocks noGrp="1"/>
          </p:cNvSpPr>
          <p:nvPr>
            <p:ph type="body" idx="5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6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7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83" name="Google Shape;83;p31" descr="Click icon to add picture"/>
          <p:cNvSpPr txBox="1">
            <a:spLocks noGrp="1"/>
          </p:cNvSpPr>
          <p:nvPr>
            <p:ph type="body" idx="8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body" idx="9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>
            <a:spLocks noGrp="1"/>
          </p:cNvSpPr>
          <p:nvPr>
            <p:ph type="pic" idx="13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86" name="Google Shape;86;p31" descr="Click icon to add picture"/>
          <p:cNvSpPr txBox="1">
            <a:spLocks noGrp="1"/>
          </p:cNvSpPr>
          <p:nvPr>
            <p:ph type="body" idx="14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body" idx="15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2"/>
          <p:cNvSpPr/>
          <p:nvPr/>
        </p:nvSpPr>
        <p:spPr>
          <a:xfrm>
            <a:off x="410352" y="12435"/>
            <a:ext cx="1455521" cy="1019127"/>
          </a:xfrm>
          <a:custGeom>
            <a:avLst/>
            <a:gdLst/>
            <a:ahLst/>
            <a:cxnLst/>
            <a:rect l="l" t="t" r="r" b="b"/>
            <a:pathLst>
              <a:path w="1455521" h="1019127" extrusionOk="0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rgbClr val="F0F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2"/>
          <p:cNvSpPr/>
          <p:nvPr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2"/>
          <p:cNvSpPr/>
          <p:nvPr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2"/>
          <p:cNvSpPr/>
          <p:nvPr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2"/>
          <p:cNvSpPr/>
          <p:nvPr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2"/>
          <p:cNvSpPr/>
          <p:nvPr/>
        </p:nvSpPr>
        <p:spPr>
          <a:xfrm>
            <a:off x="3955762" y="5952136"/>
            <a:ext cx="1455521" cy="932559"/>
          </a:xfrm>
          <a:custGeom>
            <a:avLst/>
            <a:gdLst/>
            <a:ahLst/>
            <a:cxnLst/>
            <a:rect l="l" t="t" r="r" b="b"/>
            <a:pathLst>
              <a:path w="1455521" h="932559" extrusionOk="0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rgbClr val="E9ED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2"/>
          <p:cNvSpPr/>
          <p:nvPr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2"/>
          <p:cNvSpPr/>
          <p:nvPr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2"/>
          <p:cNvSpPr/>
          <p:nvPr/>
        </p:nvSpPr>
        <p:spPr>
          <a:xfrm>
            <a:off x="3702" y="448131"/>
            <a:ext cx="678871" cy="1266696"/>
          </a:xfrm>
          <a:custGeom>
            <a:avLst/>
            <a:gdLst/>
            <a:ahLst/>
            <a:cxnLst/>
            <a:rect l="l" t="t" r="r" b="b"/>
            <a:pathLst>
              <a:path w="678871" h="1266696" extrusionOk="0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2"/>
          <p:cNvSpPr/>
          <p:nvPr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2"/>
          <p:cNvSpPr/>
          <p:nvPr/>
        </p:nvSpPr>
        <p:spPr>
          <a:xfrm>
            <a:off x="6334981" y="5962237"/>
            <a:ext cx="1455521" cy="901561"/>
          </a:xfrm>
          <a:custGeom>
            <a:avLst/>
            <a:gdLst/>
            <a:ahLst/>
            <a:cxnLst/>
            <a:rect l="l" t="t" r="r" b="b"/>
            <a:pathLst>
              <a:path w="1455521" h="901561" extrusionOk="0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2"/>
          <p:cNvSpPr>
            <a:spLocks noGrp="1"/>
          </p:cNvSpPr>
          <p:nvPr>
            <p:ph type="pic" idx="2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103" name="Google Shape;103;p32"/>
          <p:cNvSpPr>
            <a:spLocks noGrp="1"/>
          </p:cNvSpPr>
          <p:nvPr>
            <p:ph type="pic" idx="3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104" name="Google Shape;104;p32"/>
          <p:cNvSpPr>
            <a:spLocks noGrp="1"/>
          </p:cNvSpPr>
          <p:nvPr>
            <p:ph type="pic" idx="4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105" name="Google Shape;105;p32"/>
          <p:cNvSpPr>
            <a:spLocks noGrp="1"/>
          </p:cNvSpPr>
          <p:nvPr>
            <p:ph type="pic" idx="5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106" name="Google Shape;106;p32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0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2"/>
          <p:cNvSpPr txBox="1"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2"/>
          <p:cNvSpPr/>
          <p:nvPr/>
        </p:nvSpPr>
        <p:spPr>
          <a:xfrm>
            <a:off x="-6538" y="1815084"/>
            <a:ext cx="697438" cy="1266696"/>
          </a:xfrm>
          <a:custGeom>
            <a:avLst/>
            <a:gdLst/>
            <a:ahLst/>
            <a:cxnLst/>
            <a:rect l="l" t="t" r="r" b="b"/>
            <a:pathLst>
              <a:path w="697438" h="1266696" extrusionOk="0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 cap="flat" cmpd="sng">
            <a:solidFill>
              <a:srgbClr val="DDEAF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ultralytics/yolov5/notebook" TargetMode="External"/><Relationship Id="rId3" Type="http://schemas.openxmlformats.org/officeDocument/2006/relationships/hyperlink" Target="http://www.geeksforgeeks.org/python-web-app-to-send-push-notification-to-" TargetMode="External"/><Relationship Id="rId7" Type="http://schemas.openxmlformats.org/officeDocument/2006/relationships/hyperlink" Target="https://lastminuteengineers.com/how-rfid-works-rc522-arduino-tutorial/" TargetMode="External"/><Relationship Id="rId12" Type="http://schemas.openxmlformats.org/officeDocument/2006/relationships/hyperlink" Target="https://us-east-2.console.aws.amazon.com/iotsitewise/home?region=us-east-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how-to-train-a-custom-object-detection-model-%20with-yolo-v5-917e9ce13208" TargetMode="External"/><Relationship Id="rId11" Type="http://schemas.openxmlformats.org/officeDocument/2006/relationships/hyperlink" Target="https://colab.research.google.com/drive/1rrj8tuAttPlPlyAwgYd72EqcfQNS0KHy#scrollTo=eaFNnxLJbq4J" TargetMode="External"/><Relationship Id="rId5" Type="http://schemas.openxmlformats.org/officeDocument/2006/relationships/hyperlink" Target="http://www.digikey.com/en/maker/blogs/2021/how-to-control-servo-motors-" TargetMode="External"/><Relationship Id="rId10" Type="http://schemas.openxmlformats.org/officeDocument/2006/relationships/hyperlink" Target="https://mailtrap.io/blog/amazon-sns-guide/" TargetMode="External"/><Relationship Id="rId4" Type="http://schemas.openxmlformats.org/officeDocument/2006/relationships/hyperlink" Target="http://www.hackster.io/kela910512/win10-login-via-mfrc522-hc06-oled-hcsr04-" TargetMode="External"/><Relationship Id="rId9" Type="http://schemas.openxmlformats.org/officeDocument/2006/relationships/hyperlink" Target="https://www.youtube.com/watch?v=zfiSAzpy9N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>
            <a:spLocks noGrp="1"/>
          </p:cNvSpPr>
          <p:nvPr>
            <p:ph type="title"/>
          </p:nvPr>
        </p:nvSpPr>
        <p:spPr>
          <a:xfrm>
            <a:off x="85503" y="1500660"/>
            <a:ext cx="6569700" cy="25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R.A.M.S:  Room Attendance Monitoring System </a:t>
            </a:r>
            <a:br>
              <a:rPr lang="en-US" dirty="0"/>
            </a:br>
            <a:r>
              <a:rPr lang="en-US" sz="3200" dirty="0">
                <a:solidFill>
                  <a:srgbClr val="595959"/>
                </a:solidFill>
              </a:rPr>
              <a:t>Final Presentation– ECE 510</a:t>
            </a:r>
            <a:endParaRPr sz="3200" dirty="0">
              <a:solidFill>
                <a:srgbClr val="595959"/>
              </a:solidFill>
            </a:endParaRPr>
          </a:p>
        </p:txBody>
      </p:sp>
      <p:sp>
        <p:nvSpPr>
          <p:cNvPr id="172" name="Google Shape;172;p1"/>
          <p:cNvSpPr txBox="1">
            <a:spLocks noGrp="1"/>
          </p:cNvSpPr>
          <p:nvPr>
            <p:ph type="body" idx="1"/>
          </p:nvPr>
        </p:nvSpPr>
        <p:spPr>
          <a:xfrm>
            <a:off x="1629074" y="4068060"/>
            <a:ext cx="4206767" cy="24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</a:rPr>
              <a:t>Group Members: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Mario Carvalho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Syed Tauseeq Hussain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Vikrant Rathod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Srinivasa Karri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</a:rPr>
              <a:t>April 27, 2023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73" name="Google Shape;173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019" r="21019"/>
          <a:stretch/>
        </p:blipFill>
        <p:spPr>
          <a:xfrm>
            <a:off x="6655203" y="838985"/>
            <a:ext cx="4405503" cy="506634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29803"/>
              </a:srgbClr>
            </a:outerShdw>
          </a:effectLst>
        </p:spPr>
      </p:pic>
      <p:sp>
        <p:nvSpPr>
          <p:cNvPr id="174" name="Google Shape;174;p1"/>
          <p:cNvSpPr/>
          <p:nvPr/>
        </p:nvSpPr>
        <p:spPr>
          <a:xfrm>
            <a:off x="9857505" y="838985"/>
            <a:ext cx="1637958" cy="1873859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rgbClr val="98A8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5974436" y="3694919"/>
            <a:ext cx="1637958" cy="1873859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FD96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pic>
        <p:nvPicPr>
          <p:cNvPr id="176" name="Google Shape;176;p1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9085" y="-1656079"/>
            <a:ext cx="4780062" cy="47800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0ED191-F6DD-FA4B-6565-415FB290C3CD}"/>
              </a:ext>
            </a:extLst>
          </p:cNvPr>
          <p:cNvSpPr txBox="1"/>
          <p:nvPr/>
        </p:nvSpPr>
        <p:spPr>
          <a:xfrm>
            <a:off x="1654066" y="3749534"/>
            <a:ext cx="4495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Instructor : Prof. Jafar </a:t>
            </a:r>
            <a:r>
              <a:rPr lang="en-US" sz="1600" dirty="0" err="1"/>
              <a:t>Saniie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01" name="Google Shape;401;p18"/>
          <p:cNvPicPr preferRelativeResize="0"/>
          <p:nvPr/>
        </p:nvPicPr>
        <p:blipFill rotWithShape="1">
          <a:blip r:embed="rId3">
            <a:alphaModFix/>
          </a:blip>
          <a:srcRect t="11539" b="-8"/>
          <a:stretch/>
        </p:blipFill>
        <p:spPr>
          <a:xfrm>
            <a:off x="0" y="862153"/>
            <a:ext cx="12192000" cy="599584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8"/>
          <p:cNvSpPr txBox="1"/>
          <p:nvPr/>
        </p:nvSpPr>
        <p:spPr>
          <a:xfrm>
            <a:off x="4023360" y="211015"/>
            <a:ext cx="411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sp>
        <p:nvSpPr>
          <p:cNvPr id="403" name="Google Shape;403;p18"/>
          <p:cNvSpPr txBox="1"/>
          <p:nvPr/>
        </p:nvSpPr>
        <p:spPr>
          <a:xfrm>
            <a:off x="3221502" y="211015"/>
            <a:ext cx="609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2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Milestones &amp; Deliverables </a:t>
            </a:r>
            <a:endParaRPr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736D-A174-3D4D-DC42-A35D9B25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FBE84-EFE2-24C1-0110-CCFEE14B5904}"/>
              </a:ext>
            </a:extLst>
          </p:cNvPr>
          <p:cNvSpPr txBox="1"/>
          <p:nvPr/>
        </p:nvSpPr>
        <p:spPr>
          <a:xfrm>
            <a:off x="676419" y="2121575"/>
            <a:ext cx="10677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connection was successful</a:t>
            </a:r>
          </a:p>
          <a:p>
            <a:r>
              <a:rPr lang="en-US" sz="2000" dirty="0"/>
              <a:t>      system demonstrated the capacity to transmit all required information, such as names, ID,        and timestamp.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communication using MQTT was very reliable.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AWS </a:t>
            </a:r>
            <a:r>
              <a:rPr lang="en-US" sz="2000" dirty="0" err="1"/>
              <a:t>Quicksight</a:t>
            </a:r>
            <a:r>
              <a:rPr lang="en-US" sz="2000" dirty="0"/>
              <a:t> dashboards allowed for doing calculations for all variables obtained from the MQTT communication, and creating a good user interface on </a:t>
            </a:r>
            <a:r>
              <a:rPr lang="en-US" sz="2000" dirty="0" err="1"/>
              <a:t>Quicksight</a:t>
            </a:r>
            <a:r>
              <a:rPr lang="en-US" sz="2000" dirty="0"/>
              <a:t> is one of the main priorities for the remaining weeks of this 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5C0A9-9894-69B6-5067-892DF386E4C7}"/>
              </a:ext>
            </a:extLst>
          </p:cNvPr>
          <p:cNvSpPr txBox="1"/>
          <p:nvPr/>
        </p:nvSpPr>
        <p:spPr>
          <a:xfrm>
            <a:off x="676419" y="4368344"/>
            <a:ext cx="10677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Facial Recognition running</a:t>
            </a:r>
          </a:p>
        </p:txBody>
      </p:sp>
    </p:spTree>
    <p:extLst>
      <p:ext uri="{BB962C8B-B14F-4D97-AF65-F5344CB8AC3E}">
        <p14:creationId xmlns:p14="http://schemas.microsoft.com/office/powerpoint/2010/main" val="323607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31E0-E818-73DC-D7BE-D88DEAE4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FAEF4-0A12-BAE4-93E8-B456E338FBA9}"/>
              </a:ext>
            </a:extLst>
          </p:cNvPr>
          <p:cNvSpPr txBox="1"/>
          <p:nvPr/>
        </p:nvSpPr>
        <p:spPr>
          <a:xfrm>
            <a:off x="829994" y="1899138"/>
            <a:ext cx="9551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Making AI more reliable </a:t>
            </a:r>
          </a:p>
          <a:p>
            <a:r>
              <a:rPr lang="en-US" sz="2000" dirty="0"/>
              <a:t>Making the communication between Arduino, Raspberry PI, and AWS faster</a:t>
            </a:r>
          </a:p>
        </p:txBody>
      </p:sp>
    </p:spTree>
    <p:extLst>
      <p:ext uri="{BB962C8B-B14F-4D97-AF65-F5344CB8AC3E}">
        <p14:creationId xmlns:p14="http://schemas.microsoft.com/office/powerpoint/2010/main" val="81514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 txBox="1">
            <a:spLocks noGrp="1"/>
          </p:cNvSpPr>
          <p:nvPr>
            <p:ph type="title"/>
          </p:nvPr>
        </p:nvSpPr>
        <p:spPr>
          <a:xfrm>
            <a:off x="481004" y="398700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bg2"/>
                </a:solidFill>
              </a:rPr>
              <a:t>References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418" name="Google Shape;41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Illinois Institute of Technology</a:t>
            </a:r>
            <a:endParaRPr/>
          </a:p>
        </p:txBody>
      </p:sp>
      <p:sp>
        <p:nvSpPr>
          <p:cNvPr id="419" name="Google Shape;41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20" name="Google Shape;420;p20"/>
          <p:cNvSpPr txBox="1"/>
          <p:nvPr/>
        </p:nvSpPr>
        <p:spPr>
          <a:xfrm>
            <a:off x="771800" y="1422162"/>
            <a:ext cx="10361307" cy="619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3400" marR="0" lvl="0" indent="-101600" algn="l" rtl="0">
              <a:spcBef>
                <a:spcPts val="45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https://realpython.com/python-send-email/</a:t>
            </a:r>
            <a:r>
              <a:rPr lang="en-US" sz="1600" b="0" i="0" u="none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endParaRPr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454660" lvl="0" indent="-101600" algn="l" rtl="0">
              <a:spcBef>
                <a:spcPts val="45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www.geeksforgeeks.org/python-web-app-to-send-push-notification-to-</a:t>
            </a:r>
            <a:r>
              <a:rPr lang="en-US" sz="1600" b="0" i="0" u="none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your-phone/</a:t>
            </a:r>
            <a:br>
              <a:rPr lang="en-US" sz="1600" b="0" i="0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243205" lvl="0" indent="-101600" algn="l" rtl="0">
              <a:spcBef>
                <a:spcPts val="45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www.hackster.io/kela910512/win10-login-via-mfrc522-hc06-oled-hcsr04-</a:t>
            </a:r>
            <a:r>
              <a:rPr lang="en-US" sz="1600" b="0" i="0" u="none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android-security-6e9e9e</a:t>
            </a:r>
            <a:endParaRPr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0" lvl="0" indent="-101600" algn="l" rtl="0">
              <a:spcBef>
                <a:spcPts val="45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https://arducam.com/docs/cameras-for-raspberry-pi/ptz-camera</a:t>
            </a:r>
            <a:endParaRPr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0" lvl="0" indent="-101600" algn="l" rtl="0">
              <a:spcBef>
                <a:spcPts val="45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https://github.com/ArduCAM/PTZ-Camera-Controller</a:t>
            </a:r>
            <a:endParaRPr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471805" lvl="0" indent="-101600" algn="l" rtl="0">
              <a:spcBef>
                <a:spcPts val="395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www.digikey.com/en/maker/blogs/2021/how-to-control-servo-motors-</a:t>
            </a:r>
            <a:r>
              <a:rPr lang="en-US" sz="1600" b="0" i="0" u="none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with-a-raspberry-pi</a:t>
            </a:r>
            <a:endParaRPr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375285" lvl="0" indent="-101600" algn="l" rtl="0">
              <a:spcBef>
                <a:spcPts val="445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https://towardsdatascience.com/how-to-train-a-custom-object-detection-model- with-yolo-v5-917e9ce13208</a:t>
            </a:r>
            <a:endParaRPr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https://lastminuteengineers.com/how-rfid-works-rc522-arduino-tutorial/</a:t>
            </a:r>
            <a:endParaRPr lang="en-US" sz="1600" b="0" i="0" u="sng" strike="noStrike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https://www.kaggle.com/code/ultralytics/yolov5/notebook</a:t>
            </a:r>
            <a:endParaRPr lang="en-US"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u="sng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https://www.youtube.com/watch?v=zfiSAzpy9NM</a:t>
            </a:r>
            <a:endParaRPr lang="en-US" sz="1600" u="sng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indent="-101600"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https://lastminuteengineers.com/how-rfid-works-rc522-arduino-tutorial/</a:t>
            </a:r>
            <a:endParaRPr lang="en-US" sz="1600" b="0" i="0" u="sng" strike="noStrike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indent="-101600"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https://mailtrap.io/blog/amazon-sns-guide/</a:t>
            </a:r>
            <a:endParaRPr lang="en-US" sz="1600" u="sng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indent="-101600"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https://colab.research.google.com/drive/1rrj8tuAttPlPlyAwgYd72EqcfQNS0KHy#scrollTo=eaFNnxLJbq4J</a:t>
            </a:r>
            <a:endParaRPr lang="en-US"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indent="-101600"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https://us-east-2.console.aws.amazon.com/iotsitewise/home?region=us-east-2#</a:t>
            </a:r>
            <a:endParaRPr lang="en-US" sz="1600" b="0" i="0" u="sng" strike="noStrike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indent="-101600"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https://us-east-2.console.aws.amazon.com/iotevents/home?region=us-east-2#</a:t>
            </a:r>
            <a:r>
              <a:rPr lang="en-US" sz="1600" b="0" i="0" u="none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0" i="0" u="sng" strike="noStrik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https://mqtt.org/</a:t>
            </a:r>
            <a:endParaRPr lang="en-US"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indent="-101600">
              <a:buClr>
                <a:srgbClr val="0000FF"/>
              </a:buClr>
              <a:buSzPts val="1600"/>
              <a:buFont typeface="Calibri"/>
              <a:buAutoNum type="arabicPeriod"/>
            </a:pPr>
            <a:endParaRPr lang="en-US"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indent="-101600">
              <a:buClr>
                <a:srgbClr val="0000FF"/>
              </a:buClr>
              <a:buSzPts val="1600"/>
              <a:buFont typeface="Calibri"/>
              <a:buAutoNum type="arabicPeriod"/>
            </a:pPr>
            <a:endParaRPr lang="en-US"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1800">
              <a:buClr>
                <a:srgbClr val="0000FF"/>
              </a:buClr>
              <a:buSzPts val="1600"/>
            </a:pPr>
            <a:endParaRPr lang="en-US"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endParaRPr lang="en-US" sz="1600" u="sng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4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endParaRPr sz="16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"/>
          <p:cNvSpPr txBox="1">
            <a:spLocks noGrp="1"/>
          </p:cNvSpPr>
          <p:nvPr>
            <p:ph type="title"/>
          </p:nvPr>
        </p:nvSpPr>
        <p:spPr>
          <a:xfrm>
            <a:off x="5884332" y="2438816"/>
            <a:ext cx="50556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600"/>
              <a:buFont typeface="Calibri"/>
              <a:buNone/>
            </a:pPr>
            <a:r>
              <a:rPr lang="en-US" sz="6600" b="1" dirty="0">
                <a:solidFill>
                  <a:schemeClr val="bg2"/>
                </a:solidFill>
              </a:rPr>
              <a:t>Thank you</a:t>
            </a: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426" name="Google Shape;426;p21" descr="People working in offic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pic>
        <p:nvPicPr>
          <p:cNvPr id="427" name="Google Shape;427;p21" descr="People in an office discussing work over a laptop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pic>
        <p:nvPicPr>
          <p:cNvPr id="428" name="Google Shape;428;p21" descr="Layout of website design sketches on white paper"/>
          <p:cNvPicPr preferRelativeResize="0">
            <a:picLocks noGrp="1"/>
          </p:cNvPicPr>
          <p:nvPr>
            <p:ph type="pic" idx="5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pic>
        <p:nvPicPr>
          <p:cNvPr id="429" name="Google Shape;429;p21" descr="Businesswoman reviewing sticky notes on a wall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pic>
        <p:nvPicPr>
          <p:cNvPr id="430" name="Google Shape;430;p21" descr="Logo, company nam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90944" y="-1617074"/>
            <a:ext cx="5381453" cy="538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Illinois Institute of Technology</a:t>
            </a:r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10" name="Google Shape;21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025" y="1227337"/>
            <a:ext cx="8707950" cy="487031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"/>
          <p:cNvSpPr txBox="1"/>
          <p:nvPr/>
        </p:nvSpPr>
        <p:spPr>
          <a:xfrm>
            <a:off x="606669" y="457936"/>
            <a:ext cx="1097866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Project Structure &amp; Introduction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5780473" y="5"/>
            <a:ext cx="6599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 sz="5700" b="1" dirty="0">
                <a:solidFill>
                  <a:schemeClr val="bg2"/>
                </a:solidFill>
              </a:rPr>
              <a:t>Initial Plan</a:t>
            </a:r>
            <a:endParaRPr sz="5700" b="1" dirty="0">
              <a:solidFill>
                <a:schemeClr val="bg2"/>
              </a:solidFill>
            </a:endParaRPr>
          </a:p>
        </p:txBody>
      </p:sp>
      <p:sp>
        <p:nvSpPr>
          <p:cNvPr id="250" name="Google Shape;2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51" name="Google Shape;251;p7"/>
          <p:cNvSpPr txBox="1"/>
          <p:nvPr/>
        </p:nvSpPr>
        <p:spPr>
          <a:xfrm>
            <a:off x="8320120" y="5510629"/>
            <a:ext cx="1520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7"/>
          <p:cNvSpPr txBox="1"/>
          <p:nvPr/>
        </p:nvSpPr>
        <p:spPr>
          <a:xfrm>
            <a:off x="6975450" y="1548925"/>
            <a:ext cx="33360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Manual Annotations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53" name="Google Shape;2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483" y="3996813"/>
            <a:ext cx="3932092" cy="7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444" y="1934275"/>
            <a:ext cx="4378356" cy="466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7"/>
          <p:cNvCxnSpPr/>
          <p:nvPr/>
        </p:nvCxnSpPr>
        <p:spPr>
          <a:xfrm rot="10800000" flipH="1">
            <a:off x="3007625" y="3728025"/>
            <a:ext cx="16800" cy="2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p7"/>
          <p:cNvCxnSpPr/>
          <p:nvPr/>
        </p:nvCxnSpPr>
        <p:spPr>
          <a:xfrm>
            <a:off x="5345200" y="4895750"/>
            <a:ext cx="0" cy="112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7" name="Google Shape;257;p7"/>
          <p:cNvSpPr txBox="1"/>
          <p:nvPr/>
        </p:nvSpPr>
        <p:spPr>
          <a:xfrm>
            <a:off x="3597075" y="6021950"/>
            <a:ext cx="26055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Class trained:  Person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4486763" y="2211488"/>
            <a:ext cx="22188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Total images 172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•127 training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•30 validation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•15 testing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1478025" y="2925050"/>
            <a:ext cx="29415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No augmentations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900" y="-194412"/>
            <a:ext cx="1520125" cy="152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7"/>
          <p:cNvSpPr txBox="1"/>
          <p:nvPr/>
        </p:nvSpPr>
        <p:spPr>
          <a:xfrm>
            <a:off x="2773475" y="1257175"/>
            <a:ext cx="3731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5193925" y="4891375"/>
            <a:ext cx="302700" cy="112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2932025" y="3643850"/>
            <a:ext cx="168000" cy="511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0906393a9_0_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Facial Recognition (Additional Feature)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306" name="Google Shape;306;g210906393a9_0_49"/>
          <p:cNvSpPr txBox="1"/>
          <p:nvPr/>
        </p:nvSpPr>
        <p:spPr>
          <a:xfrm>
            <a:off x="3630700" y="2823875"/>
            <a:ext cx="44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10906393a9_0_49"/>
          <p:cNvSpPr/>
          <p:nvPr/>
        </p:nvSpPr>
        <p:spPr>
          <a:xfrm rot="5400000">
            <a:off x="863400" y="1806950"/>
            <a:ext cx="1311000" cy="13614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10906393a9_0_49"/>
          <p:cNvSpPr txBox="1"/>
          <p:nvPr/>
        </p:nvSpPr>
        <p:spPr>
          <a:xfrm>
            <a:off x="2370025" y="2043750"/>
            <a:ext cx="3597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Training the classifier based on embeddings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Face detection (First part)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Comparing the computed embeddings with the stored ones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10906393a9_0_49"/>
          <p:cNvSpPr/>
          <p:nvPr/>
        </p:nvSpPr>
        <p:spPr>
          <a:xfrm>
            <a:off x="6185650" y="3008775"/>
            <a:ext cx="1647300" cy="874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10906393a9_0_49"/>
          <p:cNvSpPr txBox="1"/>
          <p:nvPr/>
        </p:nvSpPr>
        <p:spPr>
          <a:xfrm>
            <a:off x="8118700" y="3167400"/>
            <a:ext cx="3361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Haar Cascades Algorithm</a:t>
            </a:r>
            <a:endParaRPr sz="2200" b="1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10906393a9_0_49"/>
          <p:cNvSpPr txBox="1"/>
          <p:nvPr/>
        </p:nvSpPr>
        <p:spPr>
          <a:xfrm>
            <a:off x="974775" y="5167175"/>
            <a:ext cx="4488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Training on 100 captured images from different angles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Calibri"/>
              <a:buNone/>
            </a:pPr>
            <a:r>
              <a:rPr lang="en-US" sz="5900" b="1" dirty="0">
                <a:solidFill>
                  <a:schemeClr val="bg2"/>
                </a:solidFill>
              </a:rPr>
              <a:t>Testing</a:t>
            </a:r>
            <a:endParaRPr sz="5900" b="1" dirty="0">
              <a:solidFill>
                <a:schemeClr val="bg2"/>
              </a:solidFill>
            </a:endParaRPr>
          </a:p>
        </p:txBody>
      </p:sp>
      <p:pic>
        <p:nvPicPr>
          <p:cNvPr id="292" name="Google Shape;29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8125" y="0"/>
            <a:ext cx="4433869" cy="24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y ai ">
            <a:hlinkClick r:id="" action="ppaction://media"/>
            <a:extLst>
              <a:ext uri="{FF2B5EF4-FFF2-40B4-BE49-F238E27FC236}">
                <a16:creationId xmlns:a16="http://schemas.microsoft.com/office/drawing/2014/main" id="{E3B21590-4BCE-35BE-35C8-41CB3044AD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24886" y="457480"/>
            <a:ext cx="3379519" cy="597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"/>
          <p:cNvSpPr txBox="1">
            <a:spLocks noGrp="1"/>
          </p:cNvSpPr>
          <p:nvPr>
            <p:ph type="title"/>
          </p:nvPr>
        </p:nvSpPr>
        <p:spPr>
          <a:xfrm>
            <a:off x="6096000" y="1881891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bg2"/>
                </a:solidFill>
              </a:rPr>
              <a:t>Cloud Monitoring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339" name="Google Shape;33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Illinois Institute of Technology</a:t>
            </a:r>
            <a:endParaRPr/>
          </a:p>
        </p:txBody>
      </p:sp>
      <p:sp>
        <p:nvSpPr>
          <p:cNvPr id="340" name="Google Shape;34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41" name="Google Shape;341;p11"/>
          <p:cNvSpPr txBox="1"/>
          <p:nvPr/>
        </p:nvSpPr>
        <p:spPr>
          <a:xfrm>
            <a:off x="5214148" y="2713376"/>
            <a:ext cx="558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goal is to have a platform for</a:t>
            </a:r>
            <a:endParaRPr/>
          </a:p>
        </p:txBody>
      </p:sp>
      <p:sp>
        <p:nvSpPr>
          <p:cNvPr id="342" name="Google Shape;342;p11"/>
          <p:cNvSpPr/>
          <p:nvPr/>
        </p:nvSpPr>
        <p:spPr>
          <a:xfrm>
            <a:off x="5817528" y="3127326"/>
            <a:ext cx="5588000" cy="3064530"/>
          </a:xfrm>
          <a:prstGeom prst="roundRect">
            <a:avLst>
              <a:gd name="adj" fmla="val 16667"/>
            </a:avLst>
          </a:prstGeom>
          <a:solidFill>
            <a:srgbClr val="CBD3DD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Plotting attendance data on room–by-room, class-by-class, day-by-day basis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 list of students that attended each class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Notify safety authority if i.e room gets over its capacity limit or it detects an individual at am unusual time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11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171" y="8912"/>
            <a:ext cx="3882683" cy="291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1" descr="Chevron arrows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576813" y="2793779"/>
            <a:ext cx="1097087" cy="109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1" descr="A close-up of a circuit board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724" y="4237360"/>
            <a:ext cx="2549575" cy="172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1" descr="Graphical user interface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01131" y="8911"/>
            <a:ext cx="4843449" cy="2126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bg2"/>
                </a:solidFill>
              </a:rPr>
              <a:t>Connecting Raspberry Pi to AWS</a:t>
            </a: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1C84009-6471-6FC5-F31B-7BF287CB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7B34-F9B7-3DC5-46C6-C9E3AD3A9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340" y="112542"/>
            <a:ext cx="5257793" cy="205744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picture containing text, indoor, computer, floor&#10;&#10;Description automatically generated">
            <a:extLst>
              <a:ext uri="{FF2B5EF4-FFF2-40B4-BE49-F238E27FC236}">
                <a16:creationId xmlns:a16="http://schemas.microsoft.com/office/drawing/2014/main" id="{E0646DCA-DB6F-EB88-7877-18B1B523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6" y="184108"/>
            <a:ext cx="5284143" cy="6858000"/>
          </a:xfrm>
          <a:prstGeom prst="rect">
            <a:avLst/>
          </a:prstGeom>
        </p:spPr>
      </p:pic>
      <p:pic>
        <p:nvPicPr>
          <p:cNvPr id="8" name="Picture 7" descr="A computer monitor with a picture of a person on it&#10;&#10;Description automatically generated with medium confidence">
            <a:extLst>
              <a:ext uri="{FF2B5EF4-FFF2-40B4-BE49-F238E27FC236}">
                <a16:creationId xmlns:a16="http://schemas.microsoft.com/office/drawing/2014/main" id="{15D94970-0405-BC61-38D8-414A9EB8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50" y="112542"/>
            <a:ext cx="4969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7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"/>
          <p:cNvSpPr txBox="1">
            <a:spLocks noGrp="1"/>
          </p:cNvSpPr>
          <p:nvPr>
            <p:ph type="title"/>
          </p:nvPr>
        </p:nvSpPr>
        <p:spPr>
          <a:xfrm>
            <a:off x="6970953" y="1423842"/>
            <a:ext cx="3341273" cy="86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bg2"/>
                </a:solidFill>
              </a:rPr>
              <a:t>E-Team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84" name="Google Shape;384;p17"/>
          <p:cNvSpPr txBox="1">
            <a:spLocks noGrp="1"/>
          </p:cNvSpPr>
          <p:nvPr>
            <p:ph type="body" idx="1"/>
          </p:nvPr>
        </p:nvSpPr>
        <p:spPr>
          <a:xfrm>
            <a:off x="1043067" y="3002135"/>
            <a:ext cx="2098039" cy="85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Syed Tauseeq Hussain</a:t>
            </a:r>
            <a:endParaRPr/>
          </a:p>
        </p:txBody>
      </p:sp>
      <p:sp>
        <p:nvSpPr>
          <p:cNvPr id="385" name="Google Shape;385;p17"/>
          <p:cNvSpPr txBox="1">
            <a:spLocks noGrp="1"/>
          </p:cNvSpPr>
          <p:nvPr>
            <p:ph type="body" idx="3"/>
          </p:nvPr>
        </p:nvSpPr>
        <p:spPr>
          <a:xfrm>
            <a:off x="1043068" y="4014706"/>
            <a:ext cx="2098038" cy="277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eveloping the AI vision system for counting number of people</a:t>
            </a:r>
            <a:endParaRPr/>
          </a:p>
        </p:txBody>
      </p:sp>
      <p:sp>
        <p:nvSpPr>
          <p:cNvPr id="386" name="Google Shape;386;p17"/>
          <p:cNvSpPr txBox="1">
            <a:spLocks noGrp="1"/>
          </p:cNvSpPr>
          <p:nvPr>
            <p:ph type="body" idx="5"/>
          </p:nvPr>
        </p:nvSpPr>
        <p:spPr>
          <a:xfrm>
            <a:off x="3985271" y="3005140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Mario Carvalho</a:t>
            </a:r>
            <a:endParaRPr/>
          </a:p>
        </p:txBody>
      </p:sp>
      <p:sp>
        <p:nvSpPr>
          <p:cNvPr id="387" name="Google Shape;387;p17"/>
          <p:cNvSpPr txBox="1">
            <a:spLocks noGrp="1"/>
          </p:cNvSpPr>
          <p:nvPr>
            <p:ph type="body" idx="6"/>
          </p:nvPr>
        </p:nvSpPr>
        <p:spPr>
          <a:xfrm>
            <a:off x="3985272" y="4017711"/>
            <a:ext cx="2098038" cy="188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ntegrating local data into the cloud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data analysis, and notification generation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7"/>
          <p:cNvSpPr txBox="1">
            <a:spLocks noGrp="1"/>
          </p:cNvSpPr>
          <p:nvPr>
            <p:ph type="body" idx="8"/>
          </p:nvPr>
        </p:nvSpPr>
        <p:spPr>
          <a:xfrm>
            <a:off x="6543551" y="2823210"/>
            <a:ext cx="2098039" cy="113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Vikrant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Rathod</a:t>
            </a:r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body" idx="14"/>
          </p:nvPr>
        </p:nvSpPr>
        <p:spPr>
          <a:xfrm>
            <a:off x="8745761" y="3002135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Srinivasa Karri</a:t>
            </a:r>
            <a:endParaRPr/>
          </a:p>
        </p:txBody>
      </p:sp>
      <p:sp>
        <p:nvSpPr>
          <p:cNvPr id="390" name="Google Shape;390;p17"/>
          <p:cNvSpPr txBox="1">
            <a:spLocks noGrp="1"/>
          </p:cNvSpPr>
          <p:nvPr>
            <p:ph type="body" idx="15"/>
          </p:nvPr>
        </p:nvSpPr>
        <p:spPr>
          <a:xfrm>
            <a:off x="6704926" y="4225436"/>
            <a:ext cx="4081669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communication involving sensors, microcontrollers, and other hardware components</a:t>
            </a:r>
            <a:endParaRPr/>
          </a:p>
        </p:txBody>
      </p:sp>
      <p:sp>
        <p:nvSpPr>
          <p:cNvPr id="391" name="Google Shape;39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Illinois Institute of Technology</a:t>
            </a:r>
            <a:endParaRPr/>
          </a:p>
        </p:txBody>
      </p:sp>
      <p:sp>
        <p:nvSpPr>
          <p:cNvPr id="392" name="Google Shape;39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93" name="Google Shape;393;p17"/>
          <p:cNvSpPr txBox="1"/>
          <p:nvPr/>
        </p:nvSpPr>
        <p:spPr>
          <a:xfrm>
            <a:off x="3363653" y="1434509"/>
            <a:ext cx="3341273" cy="85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 sz="4400" b="1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I-Team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94" name="Google Shape;394;p17"/>
          <p:cNvSpPr txBox="1"/>
          <p:nvPr/>
        </p:nvSpPr>
        <p:spPr>
          <a:xfrm>
            <a:off x="484632" y="1431504"/>
            <a:ext cx="3341273" cy="85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 sz="4400" b="1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C-Team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532</Words>
  <Application>Microsoft Office PowerPoint</Application>
  <PresentationFormat>Widescreen</PresentationFormat>
  <Paragraphs>89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Times New Roman</vt:lpstr>
      <vt:lpstr>Calibri</vt:lpstr>
      <vt:lpstr>Mate</vt:lpstr>
      <vt:lpstr>Arial</vt:lpstr>
      <vt:lpstr>Office Theme</vt:lpstr>
      <vt:lpstr>R.A.M.S:  Room Attendance Monitoring System  Final Presentation– ECE 510</vt:lpstr>
      <vt:lpstr>PowerPoint Presentation</vt:lpstr>
      <vt:lpstr>Initial Plan</vt:lpstr>
      <vt:lpstr>Facial Recognition (Additional Feature)</vt:lpstr>
      <vt:lpstr>Testing</vt:lpstr>
      <vt:lpstr>Cloud Monitoring</vt:lpstr>
      <vt:lpstr>Connecting Raspberry Pi to AWS</vt:lpstr>
      <vt:lpstr>PowerPoint Presentation</vt:lpstr>
      <vt:lpstr>E-Team</vt:lpstr>
      <vt:lpstr>PowerPoint Presentation</vt:lpstr>
      <vt:lpstr>Conclusion</vt:lpstr>
      <vt:lpstr>Challenges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R.A.M.S:  Room Attendance Monitoring System  Project Progress – ECE 510</dc:title>
  <dc:creator>VIKRANT RATHOD</dc:creator>
  <cp:lastModifiedBy>Syed Tauseeq Hussain</cp:lastModifiedBy>
  <cp:revision>8</cp:revision>
  <dcterms:created xsi:type="dcterms:W3CDTF">2023-03-29T21:15:32Z</dcterms:created>
  <dcterms:modified xsi:type="dcterms:W3CDTF">2023-04-27T21:33:14Z</dcterms:modified>
</cp:coreProperties>
</file>